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3" r:id="rId6"/>
    <p:sldId id="301" r:id="rId7"/>
    <p:sldId id="302" r:id="rId8"/>
    <p:sldId id="264" r:id="rId9"/>
    <p:sldId id="266" r:id="rId10"/>
    <p:sldId id="278" r:id="rId11"/>
    <p:sldId id="268" r:id="rId12"/>
    <p:sldId id="283" r:id="rId13"/>
    <p:sldId id="270" r:id="rId14"/>
    <p:sldId id="285" r:id="rId15"/>
    <p:sldId id="286" r:id="rId16"/>
    <p:sldId id="271" r:id="rId17"/>
    <p:sldId id="288" r:id="rId18"/>
    <p:sldId id="272" r:id="rId19"/>
    <p:sldId id="292" r:id="rId20"/>
    <p:sldId id="293" r:id="rId21"/>
    <p:sldId id="275" r:id="rId22"/>
    <p:sldId id="296" r:id="rId23"/>
    <p:sldId id="299" r:id="rId24"/>
    <p:sldId id="30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51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533-02AC-4793-8230-BFC1C48E0D9B}" type="datetimeFigureOut">
              <a:rPr lang="pt-BR" smtClean="0"/>
              <a:t>25/03/2016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C1D9-9DB5-4A83-9EFB-7F49C1484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80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533-02AC-4793-8230-BFC1C48E0D9B}" type="datetimeFigureOut">
              <a:rPr lang="pt-BR" smtClean="0"/>
              <a:t>25/03/2016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C1D9-9DB5-4A83-9EFB-7F49C1484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79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533-02AC-4793-8230-BFC1C48E0D9B}" type="datetimeFigureOut">
              <a:rPr lang="pt-BR" smtClean="0"/>
              <a:t>25/03/2016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C1D9-9DB5-4A83-9EFB-7F49C1484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61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533-02AC-4793-8230-BFC1C48E0D9B}" type="datetimeFigureOut">
              <a:rPr lang="pt-BR" smtClean="0"/>
              <a:t>25/03/2016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C1D9-9DB5-4A83-9EFB-7F49C1484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46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533-02AC-4793-8230-BFC1C48E0D9B}" type="datetimeFigureOut">
              <a:rPr lang="pt-BR" smtClean="0"/>
              <a:t>25/03/2016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C1D9-9DB5-4A83-9EFB-7F49C1484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68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533-02AC-4793-8230-BFC1C48E0D9B}" type="datetimeFigureOut">
              <a:rPr lang="pt-BR" smtClean="0"/>
              <a:t>25/03/2016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C1D9-9DB5-4A83-9EFB-7F49C1484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89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533-02AC-4793-8230-BFC1C48E0D9B}" type="datetimeFigureOut">
              <a:rPr lang="pt-BR" smtClean="0"/>
              <a:t>25/03/2016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C1D9-9DB5-4A83-9EFB-7F49C1484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02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533-02AC-4793-8230-BFC1C48E0D9B}" type="datetimeFigureOut">
              <a:rPr lang="pt-BR" smtClean="0"/>
              <a:t>25/03/2016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C1D9-9DB5-4A83-9EFB-7F49C1484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91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533-02AC-4793-8230-BFC1C48E0D9B}" type="datetimeFigureOut">
              <a:rPr lang="pt-BR" smtClean="0"/>
              <a:t>25/03/2016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C1D9-9DB5-4A83-9EFB-7F49C1484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97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533-02AC-4793-8230-BFC1C48E0D9B}" type="datetimeFigureOut">
              <a:rPr lang="pt-BR" smtClean="0"/>
              <a:t>25/03/2016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C1D9-9DB5-4A83-9EFB-7F49C1484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70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533-02AC-4793-8230-BFC1C48E0D9B}" type="datetimeFigureOut">
              <a:rPr lang="pt-BR" smtClean="0"/>
              <a:t>25/03/2016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C1D9-9DB5-4A83-9EFB-7F49C1484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25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32533-02AC-4793-8230-BFC1C48E0D9B}" type="datetimeFigureOut">
              <a:rPr lang="pt-BR" smtClean="0"/>
              <a:t>25/03/2016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C1D9-9DB5-4A83-9EFB-7F49C1484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14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143" y="1944914"/>
            <a:ext cx="8824685" cy="139337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na atenção à saúde da criança de 0 a 72 meses na UBS Curumim, Apuí/AM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4557486"/>
            <a:ext cx="6858000" cy="1435953"/>
          </a:xfrm>
        </p:spPr>
        <p:txBody>
          <a:bodyPr>
            <a:no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Aluna: Lisandra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Díaz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Talones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Orientador: Ailton Gomes Brant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Imagem 1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7707349" y="0"/>
            <a:ext cx="1392845" cy="1099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http://www.anreis.com.br/una-nov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29"/>
            <a:ext cx="1764570" cy="129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2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348784" y="0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Gráfic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8" y="2787474"/>
            <a:ext cx="6478077" cy="32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0" y="608507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Figura: </a:t>
            </a:r>
            <a:r>
              <a:rPr lang="pt-BR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Proporção de crianças com primeira consulta na primeira semana de vida.</a:t>
            </a:r>
            <a:endParaRPr lang="pt-BR" sz="2000" dirty="0"/>
          </a:p>
        </p:txBody>
      </p:sp>
      <p:sp>
        <p:nvSpPr>
          <p:cNvPr id="7" name="Retângulo 6"/>
          <p:cNvSpPr/>
          <p:nvPr/>
        </p:nvSpPr>
        <p:spPr>
          <a:xfrm>
            <a:off x="0" y="50446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Realizar a primeira consulta na primeira semana de vida para 100% das crianças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cadastradas.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0629" y="2423890"/>
            <a:ext cx="634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    1º mês:   10                        2º mês: 20              3º mês: 23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5564" y="168732"/>
            <a:ext cx="90343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2.2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Monitorar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crescimento em 100% das crianças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2.3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Monitorar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 das crianças com déficit de peso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2.4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Monitorar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 das crianças com excesso de peso.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74171" y="537028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    1º mês:   20 (100%)                    2º mês: 65 (100%)             3º mês: 73 (100%)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5143" y="2073088"/>
            <a:ext cx="7532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    1º mês:   0                      2º mês: 1 (100%)             3º mês: 01 (100%)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75771" y="3585052"/>
            <a:ext cx="853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    1º mês: 1 (100%)                      2º mês: 01 (100%)            3º mês: 01 (100%)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45143" y="4359157"/>
            <a:ext cx="89547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2.5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Monitorar o desenvolvimento em 100% das crianças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45143" y="4820822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    1º mês:   20 (100%)                    2º mês: 65 (100%)             3º mês: 73 (100%)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0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0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Gráfico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2" y="3140814"/>
            <a:ext cx="6480000" cy="32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7212" y="6400825"/>
            <a:ext cx="8969829" cy="423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Figura: </a:t>
            </a:r>
            <a:r>
              <a:rPr lang="pt-BR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Proporção de crianças com vacinação em dia de acordo com a idade.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1098844"/>
            <a:ext cx="87349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2.6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Vacinar 100% das crianças de acordo com a idade.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0628" y="2750547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1º mês:   20 (100%)             2º mês: 64 (98,5%)        3º mês: 72 (98,6%)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4070" y="1255729"/>
            <a:ext cx="90999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2.7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Realizar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suplementação de ferro em 100% das crianças de 6 a 24 meses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30628" y="2101062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    1º mês:   06 (100%)                    2º mês: 21 (100%)             3º mês: 20 (100%)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Gráfico 1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7739"/>
            <a:ext cx="6480000" cy="32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415339"/>
            <a:ext cx="6480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Figura: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Proporção de crianças com triagem auditiva.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1771" y="928692"/>
            <a:ext cx="8608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2.8. Realizar triagem auditiva em 100% das crianças.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771" y="2699271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    1º mês:   15                    2º mês: 46                       3º mês: 50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7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334270" y="0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Gráfico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3" y="3079418"/>
            <a:ext cx="6480000" cy="32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-1" y="6377018"/>
            <a:ext cx="9144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Figura: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Proporção de crianças com teste do pezinho até 7 dias de vida.</a:t>
            </a:r>
            <a:endParaRPr lang="pt-BR" sz="2000" dirty="0"/>
          </a:p>
        </p:txBody>
      </p:sp>
      <p:sp>
        <p:nvSpPr>
          <p:cNvPr id="6" name="Retângulo 5"/>
          <p:cNvSpPr/>
          <p:nvPr/>
        </p:nvSpPr>
        <p:spPr>
          <a:xfrm>
            <a:off x="-1" y="1117378"/>
            <a:ext cx="90278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2.9. Realizar teste do pezinho em 100% das crianças até 7 dias de vida.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1771" y="2699271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    1º mês:  20		2º mês: 46                       3º mês: 50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0628" y="559704"/>
            <a:ext cx="85644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2.10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Realizar avaliação da necessidade de atendimento odontológico em 100% das crianças de 6 e 72 meses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30628" y="1879690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1º mês:   19 (100%)             2º mês: 64 (100%)        3º mês: 72 (100%)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363299" y="0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Gráfico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514"/>
            <a:ext cx="6480000" cy="32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Figura: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Proporção de crianças de 6 a 72 meses com primeira consulta odontológica.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94304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2.11. Realizar primeira consulta odontológica para 100% das crianças de 6 a 72 meses.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516" y="2271568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1º mês:   12 (63,2%)             2º mês: 64 (100%)        3º mês: 72 (100%)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-10747" y="643407"/>
            <a:ext cx="90999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3.1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Fazer busca ativa de 100% das crianças faltosas às consultas.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4.1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Manter registro na ficha de acompanhamento/espelho de 100% das crianças cadastradas no Programa Saúde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Criança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0" y="1465414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1º mês:   1 (100%)             2º mês: 2 (100%)        3º mês: 2 (100%)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516" y="3676739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1º mês:   20 (100%)             2º mês: 65 (100%)        3º mês: 73 (100%)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4539552"/>
            <a:ext cx="9078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5.1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Realizar avaliação de risco em 100% das crianças cadastradas no programa.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4516" y="5374386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1º mês:   20 (100%)             2º mês: 65 (100%)        3º mês: 73 (100%)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4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204168" y="0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Gráfico 1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99340"/>
            <a:ext cx="6480000" cy="32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0" y="60969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Figura: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Proporção de crianças cujas mães receberam orientações sobre prevenção de acidentes na infância.</a:t>
            </a:r>
            <a:endParaRPr lang="pt-BR" sz="2000" dirty="0"/>
          </a:p>
        </p:txBody>
      </p:sp>
      <p:sp>
        <p:nvSpPr>
          <p:cNvPr id="6" name="Retângulo 5"/>
          <p:cNvSpPr/>
          <p:nvPr/>
        </p:nvSpPr>
        <p:spPr>
          <a:xfrm>
            <a:off x="0" y="96436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6.1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Dar orientações para prevenir acidentes na infância em 100% das consultas de saúde da criança.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-43543" y="2430008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          1º mês:   20                     2º mês: 64            3º mês: 72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5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59657" y="1649190"/>
            <a:ext cx="89402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criança pela sua vulnerabilidade é vítima frequente aos agravos à sua saúde. </a:t>
            </a: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44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334271" y="0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Gráfico 1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514"/>
            <a:ext cx="6480000" cy="32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Figura: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Proporção de crianças colocadas para mamar durante a primeira consulta</a:t>
            </a:r>
            <a:endParaRPr lang="pt-BR" sz="2000" dirty="0"/>
          </a:p>
        </p:txBody>
      </p:sp>
      <p:sp>
        <p:nvSpPr>
          <p:cNvPr id="7" name="Retângulo 6"/>
          <p:cNvSpPr/>
          <p:nvPr/>
        </p:nvSpPr>
        <p:spPr>
          <a:xfrm>
            <a:off x="1" y="599864"/>
            <a:ext cx="90999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6.2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Colocar 100% das crianças para mamar durante a primeira consulta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2421616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        1º mês:   06                    2º mês: 16                 3º mês: 20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3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628893"/>
            <a:ext cx="90999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6.3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Fornecer orientações nutricionais de acordo com a faixa etária para 100% das crianças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6.4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Fornecer orientações sobre higiene bucal, etiologia e prevenção de cárie para 100% das crianças de acordo com a faixa etária.</a:t>
            </a: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4516" y="1586682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1º mês:   20 (100%)             2º mês: 65 (100%)        3º mês: 73 (100%)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516" y="3676739"/>
            <a:ext cx="8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1º mês:   20 (100%)             2º mês: 65 (100%)        3º mês: 73 (100%)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629" y="219985"/>
            <a:ext cx="8742915" cy="94116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30629" y="1151407"/>
            <a:ext cx="896930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intervenção foi importante para a equipe, pois aprendemos que podemos fazer mais, sem necessariamente dispormos de recursos financeiros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comunidade ganhou em qualidade de serviço, e ampliou-se a sua participação na tomada de decisão em relação a saúde de forma geral.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Passou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ter voz.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Dar continuidade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aos ganhos obtidos até aqui, lapidando os pontos que não atingimos em termos percentuais aceitáveis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próximo passo é a continuidade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1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2898"/>
            <a:ext cx="9099931" cy="1325563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Reflexão Crítica sobre o processo de aprendizagem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4171" y="1949693"/>
            <a:ext cx="8925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Ao iniciar o curso de especialização em saúde da família, tinha minhas convicções que pouco acrescentaria no meu processo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aprendizado.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descortinar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curso novas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percepções foram surgindo e pude perceber que o processo de aprendizagem não tem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limites.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1" y="242574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Obrigada!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946" y="205469"/>
            <a:ext cx="8882743" cy="912131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 – Caracterização do Município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1601" y="1387933"/>
            <a:ext cx="8882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Apuí tem uma população estimada de 20.258 habitantes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Localizado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mesorregião sul do Amazonas e na microrregião do Rio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Madeira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Nosso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município possui 10 estabelecimentos de saúde inscritos no Cadastro Nacional de Estabelecimento de Saúde (CNES), sendo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destes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05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UBS.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5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629" y="365127"/>
            <a:ext cx="8969302" cy="752474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 – Caracterização da UBS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1601" y="1460504"/>
            <a:ext cx="89983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Padre Faliero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Bonci,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localizado na Vicinal Coruja, a 17 km de distância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Apuí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485900" lvl="2" indent="-5715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Locada na UBS Curumim*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Existem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845 pessoas cadastradas na UBS, sendo 459 homens e 386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mulheres.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faixa etária de 20 a 39 anos é a que tem o maior percentual dentre os cadastrados, com 261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cadastrados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sendo 150 homens e 111 mulheres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84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1" y="321583"/>
            <a:ext cx="7886700" cy="1325563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1601" y="2258790"/>
            <a:ext cx="8771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à saúde da criança de 0 a 72 meses na UBS Curumim, Apuí – AM.</a:t>
            </a: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8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714" y="365126"/>
            <a:ext cx="8297636" cy="781503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 - Ações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59657" y="1930400"/>
            <a:ext cx="88101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Ações distribuídas em diversos eixos: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Monitoramento e Avaliação;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 e Gestão do Serviço;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Engajamento Público;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Qualificação da Prática Clínica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9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714" y="365126"/>
            <a:ext cx="8297636" cy="781503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 - Logística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1600" y="1291550"/>
            <a:ext cx="89262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Protocolo: Caderno </a:t>
            </a:r>
            <a:r>
              <a:rPr lang="pt-BR" sz="2400" dirty="0"/>
              <a:t>de Atenção Saúde da Criança nº 33: Crescimento e </a:t>
            </a:r>
            <a:r>
              <a:rPr lang="pt-BR" sz="2400" dirty="0" smtClean="0"/>
              <a:t>Desenvolvimento.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“Orçamento” do custo da implantação do projeto;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Provisão junto aos gestores dos materiais necessários;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Ficha Espelho;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Planilha de Coleta de Dados;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Reuniões semanais para capacitação e treinamento da equipe;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Criação de Agenda semanal;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Criação de estratégias de comunicação com a UBS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882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43" y="365126"/>
            <a:ext cx="8370207" cy="1325563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6114" y="1605647"/>
            <a:ext cx="89838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do Programa de Saúde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Criança.</a:t>
            </a:r>
          </a:p>
          <a:p>
            <a:pPr marL="742950" indent="-742950">
              <a:buFont typeface="+mj-lt"/>
              <a:buAutoNum type="arabicPeriod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qualidade do atendimento à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criança.</a:t>
            </a:r>
          </a:p>
          <a:p>
            <a:pPr marL="742950" indent="-742950">
              <a:buFont typeface="+mj-lt"/>
              <a:buAutoNum type="arabicPeriod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adesão ao programa de Saúde da Criança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informações.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Mapear as crianças de risco pertencentes à área de abrangência.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Promover a saúde das crianças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160099" y="6096471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70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629" y="147412"/>
            <a:ext cx="8969302" cy="607331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30629" y="1200789"/>
            <a:ext cx="8969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1.1 - Ampliar a cobertura da atenção à saúde para 100% das crianças entre zero e 72 meses residentes na área de abrangência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10464"/>
          <a:stretch>
            <a:fillRect/>
          </a:stretch>
        </p:blipFill>
        <p:spPr bwMode="auto">
          <a:xfrm>
            <a:off x="8204168" y="0"/>
            <a:ext cx="939832" cy="7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86804"/>
            <a:ext cx="6478077" cy="329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0" y="638785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Proporção de crianças entre 0 e 72 meses inscritas no programa da UBS.</a:t>
            </a:r>
            <a:endParaRPr lang="pt-BR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30629" y="2627086"/>
            <a:ext cx="634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         1º mês:   20                        2º mês: 65              3º mês: 73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5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1259</Words>
  <Application>Microsoft Office PowerPoint</Application>
  <PresentationFormat>Apresentação na tela (4:3)</PresentationFormat>
  <Paragraphs>122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Melhoria na atenção à saúde da criança de 0 a 72 meses na UBS Curumim, Apuí/AM</vt:lpstr>
      <vt:lpstr>Introdução</vt:lpstr>
      <vt:lpstr>Introdução – Caracterização do Município</vt:lpstr>
      <vt:lpstr>Introdução – Caracterização da UBS</vt:lpstr>
      <vt:lpstr>Objetivo geral</vt:lpstr>
      <vt:lpstr>Metodologia - Ações</vt:lpstr>
      <vt:lpstr>Metodologia - Logística</vt:lpstr>
      <vt:lpstr>Objetivos Específicos</vt:lpstr>
      <vt:lpstr>Objetivos, Metas e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Reflexão Crítica sobre o processo de aprendizagem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NA ATENÇÃO À SAÚDE DA CRIANÇA DE 0 A 72 MESES NA UBS CURUMIM, APUÍ/AM</dc:title>
  <dc:creator>User</dc:creator>
  <cp:lastModifiedBy>BRANT</cp:lastModifiedBy>
  <cp:revision>30</cp:revision>
  <dcterms:created xsi:type="dcterms:W3CDTF">2016-03-13T15:20:14Z</dcterms:created>
  <dcterms:modified xsi:type="dcterms:W3CDTF">2016-03-25T13:33:55Z</dcterms:modified>
</cp:coreProperties>
</file>